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60" r:id="rId4"/>
    <p:sldId id="259" r:id="rId5"/>
    <p:sldId id="258"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4B44F-6EDF-4247-87C8-509C385D01ED}" type="datetimeFigureOut">
              <a:rPr lang="en-CA" smtClean="0"/>
              <a:t>2021-07-29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797C4-93C0-4CBF-803C-03DEDC2B80A5}" type="slidenum">
              <a:rPr lang="en-CA" smtClean="0"/>
              <a:t>‹#›</a:t>
            </a:fld>
            <a:endParaRPr lang="en-CA"/>
          </a:p>
        </p:txBody>
      </p:sp>
    </p:spTree>
    <p:extLst>
      <p:ext uri="{BB962C8B-B14F-4D97-AF65-F5344CB8AC3E}">
        <p14:creationId xmlns:p14="http://schemas.microsoft.com/office/powerpoint/2010/main" val="119315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D797C4-93C0-4CBF-803C-03DEDC2B80A5}" type="slidenum">
              <a:rPr lang="en-CA" smtClean="0"/>
              <a:t>1</a:t>
            </a:fld>
            <a:endParaRPr lang="en-CA"/>
          </a:p>
        </p:txBody>
      </p:sp>
    </p:spTree>
    <p:extLst>
      <p:ext uri="{BB962C8B-B14F-4D97-AF65-F5344CB8AC3E}">
        <p14:creationId xmlns:p14="http://schemas.microsoft.com/office/powerpoint/2010/main" val="3060050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Some photos</a:t>
            </a:r>
            <a:r>
              <a:rPr lang="en-CA" baseline="0" dirty="0" smtClean="0"/>
              <a:t> are courtesy of Google Images</a:t>
            </a:r>
            <a:endParaRPr lang="en-CA" dirty="0"/>
          </a:p>
        </p:txBody>
      </p:sp>
      <p:sp>
        <p:nvSpPr>
          <p:cNvPr id="4" name="Slide Number Placeholder 3"/>
          <p:cNvSpPr>
            <a:spLocks noGrp="1"/>
          </p:cNvSpPr>
          <p:nvPr>
            <p:ph type="sldNum" sz="quarter" idx="10"/>
          </p:nvPr>
        </p:nvSpPr>
        <p:spPr/>
        <p:txBody>
          <a:bodyPr/>
          <a:lstStyle/>
          <a:p>
            <a:fld id="{B0D797C4-93C0-4CBF-803C-03DEDC2B80A5}" type="slidenum">
              <a:rPr lang="en-CA" smtClean="0"/>
              <a:t>2</a:t>
            </a:fld>
            <a:endParaRPr lang="en-CA"/>
          </a:p>
        </p:txBody>
      </p:sp>
    </p:spTree>
    <p:extLst>
      <p:ext uri="{BB962C8B-B14F-4D97-AF65-F5344CB8AC3E}">
        <p14:creationId xmlns:p14="http://schemas.microsoft.com/office/powerpoint/2010/main" val="475902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3734E9DB-AFA4-4FD2-8A22-E84A5D75A92A}" type="datetimeFigureOut">
              <a:rPr lang="en-CA" smtClean="0"/>
              <a:t>2021-07-29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996367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734E9DB-AFA4-4FD2-8A22-E84A5D75A92A}" type="datetimeFigureOut">
              <a:rPr lang="en-CA" smtClean="0"/>
              <a:t>2021-07-29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4224767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734E9DB-AFA4-4FD2-8A22-E84A5D75A92A}" type="datetimeFigureOut">
              <a:rPr lang="en-CA" smtClean="0"/>
              <a:t>2021-07-29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3921216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734E9DB-AFA4-4FD2-8A22-E84A5D75A92A}" type="datetimeFigureOut">
              <a:rPr lang="en-CA" smtClean="0"/>
              <a:t>2021-07-29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329356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34E9DB-AFA4-4FD2-8A22-E84A5D75A92A}" type="datetimeFigureOut">
              <a:rPr lang="en-CA" smtClean="0"/>
              <a:t>2021-07-29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3497793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3734E9DB-AFA4-4FD2-8A22-E84A5D75A92A}" type="datetimeFigureOut">
              <a:rPr lang="en-CA" smtClean="0"/>
              <a:t>2021-07-29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274934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3734E9DB-AFA4-4FD2-8A22-E84A5D75A92A}" type="datetimeFigureOut">
              <a:rPr lang="en-CA" smtClean="0"/>
              <a:t>2021-07-29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2683133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3734E9DB-AFA4-4FD2-8A22-E84A5D75A92A}" type="datetimeFigureOut">
              <a:rPr lang="en-CA" smtClean="0"/>
              <a:t>2021-07-29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48215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E9DB-AFA4-4FD2-8A22-E84A5D75A92A}" type="datetimeFigureOut">
              <a:rPr lang="en-CA" smtClean="0"/>
              <a:t>2021-07-29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341366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4E9DB-AFA4-4FD2-8A22-E84A5D75A92A}" type="datetimeFigureOut">
              <a:rPr lang="en-CA" smtClean="0"/>
              <a:t>2021-07-29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564824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4E9DB-AFA4-4FD2-8A22-E84A5D75A92A}" type="datetimeFigureOut">
              <a:rPr lang="en-CA" smtClean="0"/>
              <a:t>2021-07-29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255554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4E9DB-AFA4-4FD2-8A22-E84A5D75A92A}" type="datetimeFigureOut">
              <a:rPr lang="en-CA" smtClean="0"/>
              <a:t>2021-07-29</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0EF443-863C-4273-AC25-82015C35DB65}" type="slidenum">
              <a:rPr lang="en-CA" smtClean="0"/>
              <a:t>‹#›</a:t>
            </a:fld>
            <a:endParaRPr lang="en-CA"/>
          </a:p>
        </p:txBody>
      </p:sp>
    </p:spTree>
    <p:extLst>
      <p:ext uri="{BB962C8B-B14F-4D97-AF65-F5344CB8AC3E}">
        <p14:creationId xmlns:p14="http://schemas.microsoft.com/office/powerpoint/2010/main" val="3753937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https://npca.s3.amazonaws.com/images/11871/849232e6-6a2b-420f-9d8a-700ae5b7cbc4-banner.jpg?152485994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5004934"/>
            <a:ext cx="10495722" cy="1314591"/>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txBody>
          <a:bodyPr wrap="square">
            <a:spAutoFit/>
          </a:bodyPr>
          <a:lstStyle/>
          <a:p>
            <a:pPr algn="just">
              <a:lnSpc>
                <a:spcPct val="107000"/>
              </a:lnSpc>
              <a:spcAft>
                <a:spcPts val="800"/>
              </a:spcAft>
            </a:pPr>
            <a:r>
              <a:rPr lang="en-CA" sz="2400" b="1" dirty="0" smtClean="0">
                <a:effectLst/>
                <a:latin typeface="+mj-lt"/>
                <a:ea typeface="Calibri" panose="020F0502020204030204" pitchFamily="34" charset="0"/>
                <a:cs typeface="Arial" panose="020B0604020202020204" pitchFamily="34" charset="0"/>
              </a:rPr>
              <a:t>Finding the sweet spot in camera trapping: a global synthesis and meta-analysis of net abundance and richness detection rates as an index of sampling effort.</a:t>
            </a:r>
            <a:r>
              <a:rPr lang="en-CA" b="1" dirty="0" smtClean="0">
                <a:effectLst/>
                <a:latin typeface="+mj-lt"/>
                <a:ea typeface="Calibri" panose="020F0502020204030204" pitchFamily="34" charset="0"/>
                <a:cs typeface="Arial" panose="020B0604020202020204" pitchFamily="34" charset="0"/>
              </a:rPr>
              <a:t> </a:t>
            </a:r>
          </a:p>
          <a:p>
            <a:pPr algn="just">
              <a:lnSpc>
                <a:spcPct val="107000"/>
              </a:lnSpc>
              <a:spcAft>
                <a:spcPts val="800"/>
              </a:spcAft>
            </a:pPr>
            <a:r>
              <a:rPr lang="en-CA" sz="2000" dirty="0" smtClean="0">
                <a:latin typeface="+mj-lt"/>
                <a:ea typeface="Calibri" panose="020F0502020204030204" pitchFamily="34" charset="0"/>
                <a:cs typeface="Arial" panose="020B0604020202020204" pitchFamily="34" charset="0"/>
              </a:rPr>
              <a:t>Nargol Ghazian and Christopher J. Lortie</a:t>
            </a:r>
            <a:endParaRPr lang="en-CA" sz="20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0097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mera trapping | WW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243" y="534778"/>
            <a:ext cx="3800588" cy="2280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amera trapping | WW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47647" y="253419"/>
            <a:ext cx="2506088" cy="30065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era traps are revealing the secret lives of Britain&amp;#39;s mamma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2458" y="3408083"/>
            <a:ext cx="3228901" cy="2423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61880" y="3545131"/>
            <a:ext cx="2784176" cy="275066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79747" y="258292"/>
            <a:ext cx="2477984" cy="248027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1664" y="3570159"/>
            <a:ext cx="2917650" cy="2866321"/>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9077008" y="6433800"/>
            <a:ext cx="2936125" cy="276999"/>
          </a:xfrm>
          <a:prstGeom prst="rect">
            <a:avLst/>
          </a:prstGeom>
        </p:spPr>
        <p:txBody>
          <a:bodyPr wrap="none">
            <a:spAutoFit/>
          </a:bodyPr>
          <a:lstStyle/>
          <a:p>
            <a:r>
              <a:rPr lang="en-CA" sz="1200" dirty="0">
                <a:latin typeface="+mj-lt"/>
              </a:rPr>
              <a:t>Some photos are courtesy of </a:t>
            </a:r>
            <a:r>
              <a:rPr lang="en-CA" sz="1200" i="1" dirty="0">
                <a:latin typeface="+mj-lt"/>
              </a:rPr>
              <a:t>Google Images</a:t>
            </a:r>
            <a:endParaRPr lang="en-CA" sz="1200" i="1" dirty="0">
              <a:latin typeface="+mj-lt"/>
            </a:endParaRPr>
          </a:p>
        </p:txBody>
      </p:sp>
    </p:spTree>
    <p:extLst>
      <p:ext uri="{BB962C8B-B14F-4D97-AF65-F5344CB8AC3E}">
        <p14:creationId xmlns:p14="http://schemas.microsoft.com/office/powerpoint/2010/main" val="4178220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2244" t="19539" r="23290" b="12109"/>
          <a:stretch/>
        </p:blipFill>
        <p:spPr>
          <a:xfrm>
            <a:off x="3003080" y="115036"/>
            <a:ext cx="6044667" cy="6742964"/>
          </a:xfrm>
        </p:spPr>
      </p:pic>
      <p:sp>
        <p:nvSpPr>
          <p:cNvPr id="5" name="Rectangle 4"/>
          <p:cNvSpPr/>
          <p:nvPr/>
        </p:nvSpPr>
        <p:spPr>
          <a:xfrm>
            <a:off x="8832889" y="5756528"/>
            <a:ext cx="3266067" cy="646331"/>
          </a:xfrm>
          <a:prstGeom prst="rect">
            <a:avLst/>
          </a:prstGeom>
        </p:spPr>
        <p:txBody>
          <a:bodyPr wrap="square">
            <a:spAutoFit/>
          </a:bodyPr>
          <a:lstStyle/>
          <a:p>
            <a:pPr>
              <a:spcAft>
                <a:spcPts val="0"/>
              </a:spcAft>
            </a:pPr>
            <a:r>
              <a:rPr lang="en-US" dirty="0" smtClean="0">
                <a:latin typeface="+mj-lt"/>
                <a:ea typeface="Calibri" panose="020F0502020204030204" pitchFamily="34" charset="0"/>
                <a:cs typeface="Arial" panose="020B0604020202020204" pitchFamily="34" charset="0"/>
              </a:rPr>
              <a:t>PRISMA diagram adapted from Moher et al. (2009)</a:t>
            </a:r>
            <a:endParaRPr lang="en-CA" dirty="0">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179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descr="Wolf silhouette | Public domain vecto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9658" y="785582"/>
            <a:ext cx="8461248" cy="5498592"/>
          </a:xfrm>
          <a:prstGeom prst="rect">
            <a:avLst/>
          </a:prstGeom>
        </p:spPr>
      </p:pic>
      <p:sp>
        <p:nvSpPr>
          <p:cNvPr id="15" name="Rectangle 14"/>
          <p:cNvSpPr/>
          <p:nvPr/>
        </p:nvSpPr>
        <p:spPr>
          <a:xfrm>
            <a:off x="307975" y="1253471"/>
            <a:ext cx="2800985" cy="4801314"/>
          </a:xfrm>
          <a:prstGeom prst="rect">
            <a:avLst/>
          </a:prstGeom>
        </p:spPr>
        <p:txBody>
          <a:bodyPr wrap="square">
            <a:spAutoFit/>
          </a:bodyPr>
          <a:lstStyle/>
          <a:p>
            <a:pPr>
              <a:spcAft>
                <a:spcPts val="0"/>
              </a:spcAft>
            </a:pPr>
            <a:r>
              <a:rPr lang="en-US" dirty="0" smtClean="0">
                <a:effectLst/>
                <a:latin typeface="+mj-lt"/>
                <a:ea typeface="Calibri" panose="020F0502020204030204" pitchFamily="34" charset="0"/>
                <a:cs typeface="Arial" panose="020B0604020202020204" pitchFamily="34" charset="0"/>
              </a:rPr>
              <a:t>Figure 1. </a:t>
            </a:r>
            <a:r>
              <a:rPr lang="en-CA" dirty="0" smtClean="0">
                <a:effectLst/>
                <a:latin typeface="+mj-lt"/>
                <a:ea typeface="Calibri" panose="020F0502020204030204" pitchFamily="34" charset="0"/>
                <a:cs typeface="Arial" panose="020B0604020202020204" pitchFamily="34" charset="0"/>
              </a:rPr>
              <a:t>Forest plots showing estimate effect sizes from random-mixed model output for net abundance detection rate (A, number of animals/number of cameras/number of days) and net richness detection rate (B, number of species/number of cameras/number of days) in 6 different ecosystems of study. Dots represent the meta-analytic mean and dashed lines represent the 95% confidence intervals.</a:t>
            </a:r>
            <a:endParaRPr lang="en-CA" sz="1600"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91882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56" y="629213"/>
            <a:ext cx="8589561" cy="5841161"/>
          </a:xfrm>
          <a:prstGeom prst="rect">
            <a:avLst/>
          </a:prstGeom>
        </p:spPr>
      </p:pic>
      <p:sp>
        <p:nvSpPr>
          <p:cNvPr id="5" name="Rectangle 4"/>
          <p:cNvSpPr/>
          <p:nvPr/>
        </p:nvSpPr>
        <p:spPr>
          <a:xfrm>
            <a:off x="364799" y="1703133"/>
            <a:ext cx="2505457" cy="3693319"/>
          </a:xfrm>
          <a:prstGeom prst="rect">
            <a:avLst/>
          </a:prstGeom>
        </p:spPr>
        <p:txBody>
          <a:bodyPr wrap="square">
            <a:spAutoFit/>
          </a:bodyPr>
          <a:lstStyle/>
          <a:p>
            <a:pPr>
              <a:spcAft>
                <a:spcPts val="0"/>
              </a:spcAft>
            </a:pPr>
            <a:r>
              <a:rPr lang="en-US" dirty="0" smtClean="0">
                <a:effectLst/>
                <a:latin typeface="+mj-lt"/>
                <a:ea typeface="Calibri" panose="020F0502020204030204" pitchFamily="34" charset="0"/>
                <a:cs typeface="Arial" panose="020B0604020202020204" pitchFamily="34" charset="0"/>
              </a:rPr>
              <a:t>Figure 2. Weighted regression plot showing the relationship between the number of animals per camera (A) and the number of species per camera (B) throughout the duration of the study (days), weighted by the variation in abundance or richness. Coloured dots represent the ecosystem of study. </a:t>
            </a:r>
            <a:endParaRPr lang="en-CA" dirty="0">
              <a:effectLst/>
              <a:latin typeface="+mj-lt"/>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53356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Takeaways</a:t>
            </a:r>
            <a:endParaRPr lang="en-CA" dirty="0"/>
          </a:p>
        </p:txBody>
      </p:sp>
      <p:sp>
        <p:nvSpPr>
          <p:cNvPr id="3" name="Content Placeholder 2"/>
          <p:cNvSpPr>
            <a:spLocks noGrp="1"/>
          </p:cNvSpPr>
          <p:nvPr>
            <p:ph idx="1"/>
          </p:nvPr>
        </p:nvSpPr>
        <p:spPr>
          <a:xfrm>
            <a:off x="751572" y="1690688"/>
            <a:ext cx="8248049" cy="4351338"/>
          </a:xfrm>
        </p:spPr>
        <p:txBody>
          <a:bodyPr/>
          <a:lstStyle/>
          <a:p>
            <a:r>
              <a:rPr lang="en-CA" sz="2000" dirty="0" smtClean="0">
                <a:latin typeface="+mj-lt"/>
              </a:rPr>
              <a:t>Camera traps work effectively to estimate richness in almost all ecosystems and abundance in grassland and mixed systems</a:t>
            </a:r>
          </a:p>
          <a:p>
            <a:r>
              <a:rPr lang="en-CA" sz="2000" dirty="0" smtClean="0">
                <a:latin typeface="+mj-lt"/>
              </a:rPr>
              <a:t>Deploy a greater number of cameras for a shorter duration rather a few for longer is a more effective sampling method</a:t>
            </a:r>
          </a:p>
          <a:p>
            <a:r>
              <a:rPr lang="en-CA" sz="2000" dirty="0" smtClean="0">
                <a:latin typeface="+mj-lt"/>
              </a:rPr>
              <a:t>Trap placement and design is likely a critical design topic</a:t>
            </a:r>
          </a:p>
          <a:p>
            <a:r>
              <a:rPr lang="en-CA" sz="2000" dirty="0" smtClean="0">
                <a:latin typeface="+mj-lt"/>
              </a:rPr>
              <a:t>Anthropogenic changes influence species distribution in ways that intensive monitoring will be key in the years to come</a:t>
            </a:r>
          </a:p>
          <a:p>
            <a:r>
              <a:rPr lang="en-CA" sz="2000" dirty="0" smtClean="0">
                <a:latin typeface="+mj-lt"/>
              </a:rPr>
              <a:t>Camera traps will continue to rise in popularity, specially given their cross-implementation with AI studies</a:t>
            </a:r>
          </a:p>
          <a:p>
            <a:r>
              <a:rPr lang="en-CA" sz="2000" dirty="0" smtClean="0">
                <a:latin typeface="+mj-lt"/>
              </a:rPr>
              <a:t>Well-planed experimental designs are key to maximizing the extent of surveys</a:t>
            </a:r>
          </a:p>
          <a:p>
            <a:endParaRPr lang="en-CA" dirty="0"/>
          </a:p>
        </p:txBody>
      </p:sp>
      <p:pic>
        <p:nvPicPr>
          <p:cNvPr id="2050" name="Picture 2" descr="150 Photography Jokes ideas | photography jokes, photography, jok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5992" y="4210510"/>
            <a:ext cx="3456008" cy="2430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96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Thank You!</a:t>
            </a:r>
            <a:endParaRPr lang="en-CA" dirty="0"/>
          </a:p>
        </p:txBody>
      </p:sp>
      <p:sp>
        <p:nvSpPr>
          <p:cNvPr id="3" name="Content Placeholder 2"/>
          <p:cNvSpPr>
            <a:spLocks noGrp="1"/>
          </p:cNvSpPr>
          <p:nvPr>
            <p:ph idx="1"/>
          </p:nvPr>
        </p:nvSpPr>
        <p:spPr/>
        <p:txBody>
          <a:bodyPr/>
          <a:lstStyle/>
          <a:p>
            <a:pPr marL="0" indent="0">
              <a:buNone/>
            </a:pPr>
            <a:r>
              <a:rPr lang="en-CA" dirty="0" smtClean="0">
                <a:latin typeface="+mj-lt"/>
              </a:rPr>
              <a:t>Dr. Suzanne MacDonald</a:t>
            </a:r>
          </a:p>
          <a:p>
            <a:pPr marL="0" indent="0">
              <a:buNone/>
            </a:pPr>
            <a:r>
              <a:rPr lang="en-CA" dirty="0" smtClean="0">
                <a:latin typeface="+mj-lt"/>
              </a:rPr>
              <a:t>Dr. Laura McKinnon</a:t>
            </a:r>
          </a:p>
          <a:p>
            <a:pPr marL="0" indent="0">
              <a:buNone/>
            </a:pPr>
            <a:r>
              <a:rPr lang="en-CA" dirty="0" smtClean="0">
                <a:latin typeface="+mj-lt"/>
              </a:rPr>
              <a:t>York University Faculty of Graduate Studies</a:t>
            </a:r>
          </a:p>
          <a:p>
            <a:pPr marL="0" indent="0">
              <a:buNone/>
            </a:pPr>
            <a:r>
              <a:rPr lang="en-CA" dirty="0" smtClean="0">
                <a:latin typeface="+mj-lt"/>
              </a:rPr>
              <a:t>NSERC </a:t>
            </a:r>
          </a:p>
        </p:txBody>
      </p:sp>
      <p:pic>
        <p:nvPicPr>
          <p:cNvPr id="4" name="Picture 2" descr="Image result for york university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59308" y="1111433"/>
            <a:ext cx="2485444" cy="894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nserc logo"/>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877" b="89877" l="556" r="99306">
                        <a14:foregroundMark x1="52083" y1="42963" x2="52083" y2="42963"/>
                        <a14:foregroundMark x1="61250" y1="39506" x2="61250" y2="39506"/>
                        <a14:foregroundMark x1="50000" y1="35556" x2="50000" y2="35556"/>
                        <a14:foregroundMark x1="71944" y1="37778" x2="71944" y2="37778"/>
                        <a14:foregroundMark x1="85833" y1="37284" x2="85833" y2="37284"/>
                        <a14:foregroundMark x1="95278" y1="33827" x2="95278" y2="33827"/>
                        <a14:foregroundMark x1="90278" y1="65185" x2="90278" y2="65185"/>
                        <a14:foregroundMark x1="84861" y1="61975" x2="84861" y2="61975"/>
                        <a14:foregroundMark x1="73194" y1="56790" x2="73194" y2="56790"/>
                        <a14:foregroundMark x1="62222" y1="59753" x2="62222" y2="59753"/>
                        <a14:foregroundMark x1="48056" y1="59753" x2="48056" y2="59753"/>
                      </a14:backgroundRemoval>
                    </a14:imgEffect>
                  </a14:imgLayer>
                </a14:imgProps>
              </a:ext>
              <a:ext uri="{28A0092B-C50C-407E-A947-70E740481C1C}">
                <a14:useLocalDpi xmlns:a14="http://schemas.microsoft.com/office/drawing/2010/main" val="0"/>
              </a:ext>
            </a:extLst>
          </a:blip>
          <a:srcRect/>
          <a:stretch>
            <a:fillRect/>
          </a:stretch>
        </p:blipFill>
        <p:spPr bwMode="auto">
          <a:xfrm>
            <a:off x="9282293" y="2302363"/>
            <a:ext cx="2016754" cy="1134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8532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289</Words>
  <Application>Microsoft Office PowerPoint</Application>
  <PresentationFormat>Widescreen</PresentationFormat>
  <Paragraphs>21</Paragraphs>
  <Slides>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Takeaways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Nargol Ghazian</dc:creator>
  <cp:lastModifiedBy>Nargol Ghazian</cp:lastModifiedBy>
  <cp:revision>11</cp:revision>
  <dcterms:created xsi:type="dcterms:W3CDTF">2021-07-28T21:31:27Z</dcterms:created>
  <dcterms:modified xsi:type="dcterms:W3CDTF">2021-07-29T17:12:34Z</dcterms:modified>
</cp:coreProperties>
</file>